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70" r:id="rId10"/>
    <p:sldId id="267" r:id="rId11"/>
    <p:sldId id="265" r:id="rId12"/>
    <p:sldId id="266" r:id="rId13"/>
    <p:sldId id="268" r:id="rId14"/>
    <p:sldId id="269" r:id="rId15"/>
    <p:sldId id="271" r:id="rId16"/>
    <p:sldId id="27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4"/>
    <a:srgbClr val="FFCC99"/>
    <a:srgbClr val="F59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1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6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2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2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2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53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5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9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0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6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8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3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4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9FC95C2-F75C-4A0D-A079-977F1102FB12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2BD6D15-035C-4784-807A-6983CFD77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7DAA02-1A24-47FF-9D16-5A2E548E3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A0C1C-00C1-4517-A046-049EBC483020}"/>
              </a:ext>
            </a:extLst>
          </p:cNvPr>
          <p:cNvSpPr/>
          <p:nvPr/>
        </p:nvSpPr>
        <p:spPr>
          <a:xfrm>
            <a:off x="3383280" y="0"/>
            <a:ext cx="5225143" cy="6858000"/>
          </a:xfrm>
          <a:prstGeom prst="rect">
            <a:avLst/>
          </a:prstGeom>
          <a:solidFill>
            <a:srgbClr val="00B0F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D323A4-5C18-4E8A-B826-1AF0C793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1" y="287383"/>
            <a:ext cx="4839117" cy="13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382000" cy="5486400"/>
          </a:xfrm>
        </p:spPr>
        <p:txBody>
          <a:bodyPr>
            <a:normAutofit/>
          </a:bodyPr>
          <a:lstStyle/>
          <a:p>
            <a:r>
              <a:rPr lang="en-US" dirty="0"/>
              <a:t>Live Traffic info.</a:t>
            </a:r>
          </a:p>
          <a:p>
            <a:r>
              <a:rPr lang="en-US" dirty="0"/>
              <a:t>Avoid using Mobiles while driving</a:t>
            </a:r>
          </a:p>
          <a:p>
            <a:r>
              <a:rPr lang="en-US" dirty="0"/>
              <a:t>Easy traffic diversions</a:t>
            </a:r>
          </a:p>
          <a:p>
            <a:r>
              <a:rPr lang="en-US" dirty="0"/>
              <a:t>Reduce accidents and hence fatalities </a:t>
            </a:r>
          </a:p>
          <a:p>
            <a:r>
              <a:rPr lang="en-US" dirty="0"/>
              <a:t>Reduce congestion on major roads</a:t>
            </a:r>
          </a:p>
          <a:p>
            <a:r>
              <a:rPr lang="en-US" dirty="0"/>
              <a:t>Reduce fuel wastage due to decongestion </a:t>
            </a:r>
          </a:p>
          <a:p>
            <a:r>
              <a:rPr lang="en-US" dirty="0"/>
              <a:t>Reduce load on Traffic Police, Ambulance, Civil </a:t>
            </a:r>
            <a:r>
              <a:rPr lang="en-US" dirty="0" err="1"/>
              <a:t>Defence</a:t>
            </a:r>
            <a:r>
              <a:rPr lang="en-US" dirty="0"/>
              <a:t> and other services</a:t>
            </a:r>
          </a:p>
          <a:p>
            <a:r>
              <a:rPr lang="en-US" dirty="0"/>
              <a:t>Major cost and time savings for all stakeholders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b="1" u="sng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410200"/>
          </a:xfrm>
        </p:spPr>
        <p:txBody>
          <a:bodyPr/>
          <a:lstStyle/>
          <a:p>
            <a:pPr>
              <a:buNone/>
            </a:pPr>
            <a:endParaRPr lang="en-US" sz="3600" dirty="0"/>
          </a:p>
          <a:p>
            <a:pPr>
              <a:buNone/>
            </a:pPr>
            <a:r>
              <a:rPr lang="en-US" sz="3600" dirty="0"/>
              <a:t>Revenue Streams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1. Direct Sales to Govt. Sector</a:t>
            </a:r>
          </a:p>
          <a:p>
            <a:pPr>
              <a:buNone/>
            </a:pPr>
            <a:r>
              <a:rPr lang="en-US" dirty="0"/>
              <a:t>	2. Direct Sales to Private Sector</a:t>
            </a:r>
          </a:p>
          <a:p>
            <a:pPr>
              <a:buNone/>
            </a:pPr>
            <a:r>
              <a:rPr lang="en-US" dirty="0"/>
              <a:t>	3. Maintenance Contract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HACKERS		   HUSTLERS	      HIPSTERS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906963"/>
          </a:xfrm>
        </p:spPr>
        <p:txBody>
          <a:bodyPr/>
          <a:lstStyle/>
          <a:p>
            <a:r>
              <a:rPr lang="en-US" dirty="0"/>
              <a:t>Future improvements: </a:t>
            </a:r>
          </a:p>
          <a:p>
            <a:pPr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system to verify and validate the data received from Google, </a:t>
            </a:r>
            <a:r>
              <a:rPr lang="en-US" dirty="0" err="1"/>
              <a:t>Tomtom</a:t>
            </a:r>
            <a:r>
              <a:rPr lang="en-US" dirty="0"/>
              <a:t> or other Traffic Data providers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 store the traffic data over a period of time and use AI/ML to make further improvements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 descr="Image result for VMS LED SIGNS ARAB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1" y="228600"/>
            <a:ext cx="5363803" cy="2895600"/>
          </a:xfrm>
          <a:prstGeom prst="rect">
            <a:avLst/>
          </a:prstGeom>
          <a:noFill/>
        </p:spPr>
      </p:pic>
      <p:pic>
        <p:nvPicPr>
          <p:cNvPr id="10246" name="Picture 6" descr="Image result for VMS LED SIGNS ARAB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200401"/>
            <a:ext cx="4572000" cy="3449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Competition &amp; 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1"/>
            <a:ext cx="8229600" cy="49831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22C3-264C-40D2-9576-0B6D61B1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AEB4B-9C44-4ADD-9015-8AEFE982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undp goal 11 sAUDI ARABIA">
            <a:extLst>
              <a:ext uri="{FF2B5EF4-FFF2-40B4-BE49-F238E27FC236}">
                <a16:creationId xmlns:a16="http://schemas.microsoft.com/office/drawing/2014/main" id="{EFB6EBD6-6A5F-4483-9F41-61F646719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16"/>
          <a:stretch/>
        </p:blipFill>
        <p:spPr bwMode="auto">
          <a:xfrm>
            <a:off x="2809874" y="19050"/>
            <a:ext cx="6696075" cy="6819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733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177123-933F-42F5-A7EF-51479BF5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7EE352-B0BF-44E2-8E05-60FED8A6798A}"/>
              </a:ext>
            </a:extLst>
          </p:cNvPr>
          <p:cNvSpPr/>
          <p:nvPr/>
        </p:nvSpPr>
        <p:spPr>
          <a:xfrm>
            <a:off x="3383280" y="0"/>
            <a:ext cx="5225143" cy="6858000"/>
          </a:xfrm>
          <a:prstGeom prst="rect">
            <a:avLst/>
          </a:prstGeom>
          <a:solidFill>
            <a:srgbClr val="FFC91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F117A9-1B6D-4BF9-9E25-8A35A3FE0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224" y="-173038"/>
            <a:ext cx="8591550" cy="34115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4777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6F67-AB96-470B-8D43-24F18E82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Blue Ocean Strategy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B5B7A3-8354-463C-BA83-1FD0AC7DD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4463" y="2252663"/>
            <a:ext cx="1882823" cy="2005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D18A8-FF32-4D5A-9D95-E9761DC4FF1A}"/>
              </a:ext>
            </a:extLst>
          </p:cNvPr>
          <p:cNvSpPr txBox="1"/>
          <p:nvPr/>
        </p:nvSpPr>
        <p:spPr>
          <a:xfrm>
            <a:off x="1414463" y="4528538"/>
            <a:ext cx="188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Solution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B11AEF-4878-471A-8B33-746F01B9C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050" y="2600325"/>
            <a:ext cx="1657350" cy="165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B77B5-B95B-4FEE-AC49-E4E5B0560EF5}"/>
              </a:ext>
            </a:extLst>
          </p:cNvPr>
          <p:cNvSpPr txBox="1"/>
          <p:nvPr/>
        </p:nvSpPr>
        <p:spPr>
          <a:xfrm>
            <a:off x="4938030" y="4559133"/>
            <a:ext cx="254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Minimal competition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A83B97-24DF-4475-90BC-229F332DE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2543" y="2543175"/>
            <a:ext cx="1495425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025A8-57CD-4133-A4B7-1356F324BEE5}"/>
              </a:ext>
            </a:extLst>
          </p:cNvPr>
          <p:cNvSpPr txBox="1"/>
          <p:nvPr/>
        </p:nvSpPr>
        <p:spPr>
          <a:xfrm>
            <a:off x="8924925" y="452853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Impact more people </a:t>
            </a:r>
          </a:p>
        </p:txBody>
      </p:sp>
    </p:spTree>
    <p:extLst>
      <p:ext uri="{BB962C8B-B14F-4D97-AF65-F5344CB8AC3E}">
        <p14:creationId xmlns:p14="http://schemas.microsoft.com/office/powerpoint/2010/main" val="390935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C63BB-92D0-422B-B340-7B050E84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30123"/>
            <a:ext cx="8572500" cy="473392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51268-5E35-4548-A68D-E72ADCF04053}"/>
              </a:ext>
            </a:extLst>
          </p:cNvPr>
          <p:cNvSpPr txBox="1"/>
          <p:nvPr/>
        </p:nvSpPr>
        <p:spPr>
          <a:xfrm>
            <a:off x="3922264" y="438150"/>
            <a:ext cx="4347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Thinking Process </a:t>
            </a:r>
          </a:p>
        </p:txBody>
      </p:sp>
    </p:spTree>
    <p:extLst>
      <p:ext uri="{BB962C8B-B14F-4D97-AF65-F5344CB8AC3E}">
        <p14:creationId xmlns:p14="http://schemas.microsoft.com/office/powerpoint/2010/main" val="245095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5635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Traffic Problem – Jeddah 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62001"/>
            <a:ext cx="8229600" cy="5364163"/>
          </a:xfrm>
        </p:spPr>
        <p:txBody>
          <a:bodyPr/>
          <a:lstStyle/>
          <a:p>
            <a:pPr>
              <a:buNone/>
            </a:pPr>
            <a:r>
              <a:rPr lang="en-US" dirty="0"/>
              <a:t>   Problem 1   Problem 2   Problem 3    Problem 4</a:t>
            </a:r>
          </a:p>
        </p:txBody>
      </p:sp>
      <p:sp>
        <p:nvSpPr>
          <p:cNvPr id="12290" name="AutoShape 2" descr="Image result for undp goal 11 sAUDI ARABI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33600" y="2667000"/>
            <a:ext cx="1828800" cy="3505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TRAFFIC FATALITIES: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17 PER 100K, OR 765/ YEAR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Ref: JEDDAH CITY PROSPERITY INDEX REPORT 2018, MOMRA, </a:t>
            </a:r>
          </a:p>
          <a:p>
            <a:r>
              <a:rPr lang="en-US" b="1" dirty="0">
                <a:solidFill>
                  <a:srgbClr val="FF0000"/>
                </a:solidFill>
              </a:rPr>
              <a:t>KSA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43400" y="2209800"/>
            <a:ext cx="1752600" cy="3505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LAND ALLOCATED FOR ROADS: 23% -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MODERATELY WEAK, HENCE CONGESTION ON STREETS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1676400"/>
            <a:ext cx="1676400" cy="3429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JEDDAH TRAFFIC INDEX  RANK: 272 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rRef</a:t>
            </a:r>
            <a:r>
              <a:rPr lang="en-US" dirty="0"/>
              <a:t>: WORLD BANK 2018 REPORT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458200" y="1295400"/>
            <a:ext cx="1752600" cy="3505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PEAK CONGESTION: MORNING: 26% OR 17Min. Per hr.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EVENING: 37% or 22Min. Per hr.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Ref.: TOMTOM STATISTICS</a:t>
            </a:r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9601" y="4953000"/>
            <a:ext cx="2290163" cy="15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dirty="0"/>
              <a:t>Gap in the Current Traffic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05000" y="1066800"/>
            <a:ext cx="3352800" cy="533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INFORMATIVE  SIGNS: GIVE DIRECTIONS ONLY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LED VMS SCREENS: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 	 - </a:t>
            </a:r>
            <a:r>
              <a:rPr lang="en-US" sz="2000" dirty="0"/>
              <a:t>MOST OF THEM  </a:t>
            </a:r>
          </a:p>
          <a:p>
            <a:pPr marL="342900" indent="-342900"/>
            <a:r>
              <a:rPr lang="en-US" sz="2000" dirty="0"/>
              <a:t>        NOT WORKING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      - ONLY MESSAGES </a:t>
            </a:r>
          </a:p>
          <a:p>
            <a:pPr marL="342900" indent="-342900"/>
            <a:r>
              <a:rPr lang="en-US" sz="2000" dirty="0"/>
              <a:t>        &amp; IMAGES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      - NO LIVE TRAFFIC    </a:t>
            </a:r>
          </a:p>
          <a:p>
            <a:pPr marL="342900" indent="-342900"/>
            <a:r>
              <a:rPr lang="en-US" sz="2000" dirty="0"/>
              <a:t>        INFO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266" name="Picture 2" descr="Image result for VMS LED SIGNS in Jeddah sAUDI ARABIA"/>
          <p:cNvPicPr>
            <a:picLocks noChangeAspect="1" noChangeArrowheads="1"/>
          </p:cNvPicPr>
          <p:nvPr/>
        </p:nvPicPr>
        <p:blipFill>
          <a:blip r:embed="rId2" cstate="print"/>
          <a:srcRect l="3667" t="8251" r="4641" b="19527"/>
          <a:stretch>
            <a:fillRect/>
          </a:stretch>
        </p:blipFill>
        <p:spPr bwMode="auto">
          <a:xfrm>
            <a:off x="5795387" y="990600"/>
            <a:ext cx="4491613" cy="2743200"/>
          </a:xfrm>
          <a:prstGeom prst="rect">
            <a:avLst/>
          </a:prstGeom>
          <a:noFill/>
        </p:spPr>
      </p:pic>
      <p:pic>
        <p:nvPicPr>
          <p:cNvPr id="11268" name="Picture 4" descr="https://lh3.googleusercontent.com/43T5cCEQ-V1xoizBfSwOlkY2A4C1VzzlYVn8yDga5ZJ9RzOhBxVe6NGkicjhZL7eUwIUJsFI4tUAXDAiVDaofjrZrKeWOzRl5BvANhi38Bz1c3cobN48TVWiS_-RmfTVrwbPee-kbgoIIChTYBs28_k4yhQYMcI-O_FN-Yt1WYxlPi9RSXr9BvYRw1vGI4sgRVe0mf0Q4iPYsUo_UhGv61YYoW94W135PIiuWCOAhNvt8t_UZDSsrduZ4a049x1gDrsVWRB42h9XBgGFDMOu00jSD8V60e7ekN_pHMaX4B9lhHzv_PxPLtTapZlg3gG4WvdTNDWF4lGYGeQ5X0n8UGPcpm_U42kwIqK0BNCUpdc9sERESzCSnTGO3WlChxVdszgd-Bbm0ugDcp-PZlnhatmGH9VyCYPUX8-dYtGmxmflQq46pu3czQSnSWsM3RAJ0dj45hHP5GUE8okeF8iQzVcV_3qEKBZriAYMxs4tW2tJG66AmQj6n4nzqaMRmqx6wyfJ2pNsgTsyg-SB6em_A-eyODivrjQZ691c-eEFyWt0STrEi_1FFb9CAlOVUEC2mMuC6oNcdiUPluGKN7_Vl9iKH8GoLL3ztJABXWw2-1DJB4J61Q8uYrX4EeeniFmbRI8SJA609j910Ci18ivRN5Er014ybR3l7v7uXRjVeGP3PoeZ0hmVUc26i-KBERVhmwjNaV_L9fBqP03eFAUkjkc6l8uoOOOHXgAN-7QzhlwAcQ8qug=w844-h633-no"/>
          <p:cNvPicPr>
            <a:picLocks noChangeAspect="1" noChangeArrowheads="1"/>
          </p:cNvPicPr>
          <p:nvPr/>
        </p:nvPicPr>
        <p:blipFill>
          <a:blip r:embed="rId3" cstate="print"/>
          <a:srcRect l="18957" t="49289" r="26066" b="9005"/>
          <a:stretch>
            <a:fillRect/>
          </a:stretch>
        </p:blipFill>
        <p:spPr bwMode="auto">
          <a:xfrm>
            <a:off x="5867400" y="3962400"/>
            <a:ext cx="4419600" cy="251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b="1" u="sng" dirty="0"/>
              <a:t>The Solution /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6801"/>
            <a:ext cx="8458200" cy="5059363"/>
          </a:xfrm>
        </p:spPr>
        <p:txBody>
          <a:bodyPr>
            <a:normAutofit/>
          </a:bodyPr>
          <a:lstStyle/>
          <a:p>
            <a:r>
              <a:rPr lang="en-US" dirty="0"/>
              <a:t>LED Screens displaying </a:t>
            </a:r>
            <a:r>
              <a:rPr lang="en-US" b="1" u="sng" dirty="0"/>
              <a:t>Live Traffic Flow </a:t>
            </a:r>
            <a:r>
              <a:rPr lang="en-US" dirty="0"/>
              <a:t>using Google Traffic Data Software Interface</a:t>
            </a:r>
          </a:p>
          <a:p>
            <a:endParaRPr lang="en-US" sz="1800" b="1" u="sng" dirty="0"/>
          </a:p>
          <a:p>
            <a:r>
              <a:rPr lang="en-US" dirty="0"/>
              <a:t>Highlighting the type of Traffic condition</a:t>
            </a:r>
          </a:p>
          <a:p>
            <a:endParaRPr lang="en-US" dirty="0"/>
          </a:p>
          <a:p>
            <a:pPr lvl="2">
              <a:buNone/>
            </a:pPr>
            <a:r>
              <a:rPr lang="en-US" sz="2800" dirty="0"/>
              <a:t>Fast</a:t>
            </a:r>
          </a:p>
          <a:p>
            <a:pPr lvl="2">
              <a:buNone/>
            </a:pPr>
            <a:r>
              <a:rPr lang="en-US" sz="2800" dirty="0"/>
              <a:t>Slow (Congestion)</a:t>
            </a:r>
          </a:p>
          <a:p>
            <a:pPr lvl="2">
              <a:buNone/>
            </a:pPr>
            <a:r>
              <a:rPr lang="en-US" sz="2800" dirty="0"/>
              <a:t>Too Slow (or Stopped)</a:t>
            </a:r>
          </a:p>
          <a:p>
            <a:pPr lvl="2">
              <a:buNone/>
            </a:pPr>
            <a:endParaRPr lang="en-US" sz="2800" dirty="0"/>
          </a:p>
          <a:p>
            <a:r>
              <a:rPr lang="en-US" dirty="0"/>
              <a:t>Live updates of any incident from Control Room using Internet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2200" y="3276600"/>
            <a:ext cx="4572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62200" y="3733800"/>
            <a:ext cx="457200" cy="304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62200" y="4267200"/>
            <a:ext cx="4572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Product: How it works</a:t>
            </a:r>
          </a:p>
        </p:txBody>
      </p:sp>
      <p:pic>
        <p:nvPicPr>
          <p:cNvPr id="24578" name="Picture 2" descr="E:\recovery\Iftekhar\DEVELOPMENT FILES\IFTEKHAR DATA\LED\PROJECTS\MAKKAH WIRELESS\System Concep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95401"/>
            <a:ext cx="7772400" cy="5266141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4648200" y="990600"/>
            <a:ext cx="3124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System Schematic Diagram</a:t>
            </a:r>
          </a:p>
        </p:txBody>
      </p:sp>
      <p:sp>
        <p:nvSpPr>
          <p:cNvPr id="6" name="Oval 5"/>
          <p:cNvSpPr/>
          <p:nvPr/>
        </p:nvSpPr>
        <p:spPr>
          <a:xfrm>
            <a:off x="1905000" y="2209800"/>
            <a:ext cx="3048000" cy="3048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1" y="5410200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Control  Room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4800" y="3657600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Outdoor Equipment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246</TotalTime>
  <Words>284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Mesh</vt:lpstr>
      <vt:lpstr>PowerPoint Presentation</vt:lpstr>
      <vt:lpstr>PowerPoint Presentation</vt:lpstr>
      <vt:lpstr>the Problem</vt:lpstr>
      <vt:lpstr>Blue Ocean Strategy</vt:lpstr>
      <vt:lpstr>PowerPoint Presentation</vt:lpstr>
      <vt:lpstr>Traffic Problem – Jeddah City</vt:lpstr>
      <vt:lpstr>Gap in the Current Traffic Guidance</vt:lpstr>
      <vt:lpstr>The Solution / Product</vt:lpstr>
      <vt:lpstr>Product: How it works</vt:lpstr>
      <vt:lpstr>Benefits</vt:lpstr>
      <vt:lpstr>Business Model</vt:lpstr>
      <vt:lpstr>The Team</vt:lpstr>
      <vt:lpstr>Concluding Remarks</vt:lpstr>
      <vt:lpstr>PowerPoint Presentation</vt:lpstr>
      <vt:lpstr>PowerPoint Presentation</vt:lpstr>
      <vt:lpstr>Competition &amp; Differentiation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Tauseef</dc:creator>
  <cp:lastModifiedBy>Tauseef</cp:lastModifiedBy>
  <cp:revision>14</cp:revision>
  <dcterms:created xsi:type="dcterms:W3CDTF">2019-10-12T06:26:32Z</dcterms:created>
  <dcterms:modified xsi:type="dcterms:W3CDTF">2019-10-12T12:23:40Z</dcterms:modified>
</cp:coreProperties>
</file>